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7"/>
  </p:notesMasterIdLst>
  <p:handoutMasterIdLst>
    <p:handoutMasterId r:id="rId18"/>
  </p:handoutMasterIdLst>
  <p:sldIdLst>
    <p:sldId id="661" r:id="rId5"/>
    <p:sldId id="980" r:id="rId6"/>
    <p:sldId id="967" r:id="rId7"/>
    <p:sldId id="1006" r:id="rId8"/>
    <p:sldId id="1007" r:id="rId9"/>
    <p:sldId id="1010" r:id="rId10"/>
    <p:sldId id="1008" r:id="rId11"/>
    <p:sldId id="1009" r:id="rId12"/>
    <p:sldId id="1011" r:id="rId13"/>
    <p:sldId id="1012" r:id="rId14"/>
    <p:sldId id="1013" r:id="rId15"/>
    <p:sldId id="898" r:id="rId16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18FC"/>
    <a:srgbClr val="FFFF99"/>
    <a:srgbClr val="1E1AB0"/>
    <a:srgbClr val="15127C"/>
    <a:srgbClr val="0E02B0"/>
    <a:srgbClr val="1103C9"/>
    <a:srgbClr val="4920F8"/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35" autoAdjust="0"/>
    <p:restoredTop sz="90909" autoAdjust="0"/>
  </p:normalViewPr>
  <p:slideViewPr>
    <p:cSldViewPr snapToGrid="0">
      <p:cViewPr>
        <p:scale>
          <a:sx n="75" d="100"/>
          <a:sy n="75" d="100"/>
        </p:scale>
        <p:origin x="822" y="4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Text cannot provide accurate guidance</a:t>
            </a:r>
          </a:p>
          <a:p>
            <a:pPr lvl="1"/>
            <a:r>
              <a:rPr lang="en-US" altLang="ko-KR" sz="1400"/>
              <a:t>text prompt</a:t>
            </a:r>
            <a:r>
              <a:rPr lang="ko-KR" altLang="en-US" sz="1400"/>
              <a:t>의 문제점 </a:t>
            </a:r>
            <a:r>
              <a:rPr lang="en-US" altLang="ko-KR" sz="1400"/>
              <a:t>:SD</a:t>
            </a:r>
            <a:r>
              <a:rPr lang="ko-KR" altLang="en-US" sz="1400"/>
              <a:t>의 </a:t>
            </a:r>
            <a:r>
              <a:rPr lang="en-US" altLang="ko-KR" sz="1400"/>
              <a:t>internal knowledge(</a:t>
            </a:r>
            <a:r>
              <a:rPr lang="ko-KR" altLang="en-US" sz="1400"/>
              <a:t>내부 지식</a:t>
            </a:r>
            <a:r>
              <a:rPr lang="en-US" altLang="ko-KR" sz="1400"/>
              <a:t>)</a:t>
            </a:r>
            <a:r>
              <a:rPr lang="ko-KR" altLang="en-US" sz="1400"/>
              <a:t>과 </a:t>
            </a:r>
            <a:r>
              <a:rPr lang="en-US" altLang="ko-KR" sz="1400"/>
              <a:t>external control(</a:t>
            </a:r>
            <a:r>
              <a:rPr lang="ko-KR" altLang="en-US" sz="1400"/>
              <a:t>외부 제어</a:t>
            </a:r>
            <a:r>
              <a:rPr lang="en-US" altLang="ko-KR" sz="1400"/>
              <a:t>)</a:t>
            </a:r>
            <a:r>
              <a:rPr lang="ko-KR" altLang="en-US" sz="1400"/>
              <a:t>를 </a:t>
            </a:r>
            <a:r>
              <a:rPr lang="en-US" altLang="ko-KR" sz="1400"/>
              <a:t>fully aligned(</a:t>
            </a:r>
            <a:r>
              <a:rPr lang="ko-KR" altLang="en-US" sz="1400"/>
              <a:t>완전히 정렬</a:t>
            </a:r>
            <a:r>
              <a:rPr lang="en-US" altLang="ko-KR" sz="1400"/>
              <a:t>)</a:t>
            </a:r>
            <a:r>
              <a:rPr lang="ko-KR" altLang="en-US" sz="1400"/>
              <a:t>할 수 있는 정확한 </a:t>
            </a:r>
            <a:r>
              <a:rPr lang="en-US" altLang="ko-KR" sz="1400"/>
              <a:t>generation guidance</a:t>
            </a:r>
            <a:r>
              <a:rPr lang="ko-KR" altLang="en-US" sz="1400"/>
              <a:t>를 제공하지 못하기 때문</a:t>
            </a:r>
            <a:r>
              <a:rPr lang="en-US" altLang="ko-KR" sz="1400"/>
              <a:t>.</a:t>
            </a:r>
          </a:p>
          <a:p>
            <a:endParaRPr lang="en-US" altLang="ko-KR"/>
          </a:p>
          <a:p>
            <a:r>
              <a:rPr lang="en-US" altLang="ko-KR"/>
              <a:t>Fully Aligned</a:t>
            </a:r>
            <a:r>
              <a:rPr lang="ko-KR" altLang="en-US"/>
              <a:t>란</a:t>
            </a:r>
            <a:r>
              <a:rPr lang="en-US" altLang="ko-KR"/>
              <a:t>? internal knowledg</a:t>
            </a:r>
            <a:r>
              <a:rPr lang="ko-KR" altLang="en-US"/>
              <a:t>와 </a:t>
            </a:r>
            <a:r>
              <a:rPr lang="en-US" altLang="ko-KR"/>
              <a:t>external control</a:t>
            </a:r>
            <a:r>
              <a:rPr lang="ko-KR" altLang="en-US"/>
              <a:t>이 의미적</a:t>
            </a:r>
            <a:r>
              <a:rPr lang="en-US" altLang="ko-KR"/>
              <a:t>, </a:t>
            </a:r>
            <a:r>
              <a:rPr lang="ko-KR" altLang="en-US"/>
              <a:t>구조적으로 일치해야 함</a:t>
            </a:r>
            <a:r>
              <a:rPr lang="en-US" altLang="ko-KR"/>
              <a:t>. token </a:t>
            </a:r>
            <a:r>
              <a:rPr lang="ko-KR" altLang="en-US"/>
              <a:t>간 </a:t>
            </a:r>
            <a:r>
              <a:rPr lang="en-US" altLang="ko-KR"/>
              <a:t>attention </a:t>
            </a:r>
            <a:r>
              <a:rPr lang="ko-KR" altLang="en-US"/>
              <a:t>균형이 불균형이거나 </a:t>
            </a:r>
            <a:r>
              <a:rPr lang="en-US" altLang="ko-KR"/>
              <a:t>cross-attention </a:t>
            </a:r>
            <a:r>
              <a:rPr lang="ko-KR" altLang="en-US"/>
              <a:t>키랑 값이 불일치할 경우 </a:t>
            </a:r>
            <a:r>
              <a:rPr lang="en-US" altLang="ko-KR"/>
              <a:t>aligned </a:t>
            </a:r>
            <a:r>
              <a:rPr lang="ko-KR" altLang="en-US"/>
              <a:t>하지 않음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8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/>
              <a:t>512 </a:t>
            </a:r>
            <a:r>
              <a:rPr lang="ko-KR" altLang="en-US"/>
              <a:t>사이즈 컨디션에 적용하는 </a:t>
            </a:r>
            <a:r>
              <a:rPr lang="en-US" altLang="ko-KR"/>
              <a:t>Pixel Unshuffle</a:t>
            </a:r>
            <a:r>
              <a:rPr lang="ko-KR" altLang="en-US"/>
              <a:t>이란</a:t>
            </a:r>
            <a:endParaRPr lang="en-US" altLang="ko-KR"/>
          </a:p>
          <a:p>
            <a:pPr marL="628650" lvl="1" indent="-171450">
              <a:buFontTx/>
              <a:buChar char="-"/>
            </a:pPr>
            <a:r>
              <a:rPr lang="en-US" altLang="ko-KR"/>
              <a:t>pytorch</a:t>
            </a:r>
            <a:r>
              <a:rPr lang="ko-KR" altLang="en-US"/>
              <a:t>에서 제공하는 함수로</a:t>
            </a:r>
            <a:r>
              <a:rPr lang="en-US" altLang="ko-KR"/>
              <a:t>, tensor</a:t>
            </a:r>
            <a:r>
              <a:rPr lang="ko-KR" altLang="en-US"/>
              <a:t>의 픽셀을 재배열해서 해상도 줄이고 채널 수를 늘리는 연산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5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/>
              <a:t>Non-uniform time step sampling during training., -- Cubic function </a:t>
            </a:r>
            <a:r>
              <a:rPr lang="ko-KR" altLang="en-US" b="1"/>
              <a:t>얘기 </a:t>
            </a:r>
            <a:endParaRPr lang="en-US" altLang="ko-KR" b="1"/>
          </a:p>
          <a:p>
            <a:pPr>
              <a:buNone/>
            </a:pPr>
            <a:r>
              <a:rPr lang="ko-KR" altLang="en-US"/>
              <a:t>샘플링할 때 </a:t>
            </a:r>
            <a:r>
              <a:rPr lang="en-US" altLang="ko-KR"/>
              <a:t>time embedding</a:t>
            </a:r>
            <a:r>
              <a:rPr lang="ko-KR" altLang="en-US"/>
              <a:t>도 중요함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발견한 점 </a:t>
            </a:r>
            <a:r>
              <a:rPr lang="en-US" altLang="ko-KR"/>
              <a:t>: adapter</a:t>
            </a:r>
            <a:r>
              <a:rPr lang="ko-KR" altLang="en-US"/>
              <a:t>에 </a:t>
            </a:r>
            <a:r>
              <a:rPr lang="en-US" altLang="ko-KR"/>
              <a:t>time-embedding</a:t>
            </a:r>
            <a:r>
              <a:rPr lang="ko-KR" altLang="en-US"/>
              <a:t>을 추가하면 </a:t>
            </a:r>
            <a:r>
              <a:rPr lang="en-US" altLang="ko-KR"/>
              <a:t>guidance ability</a:t>
            </a:r>
            <a:r>
              <a:rPr lang="ko-KR" altLang="en-US"/>
              <a:t>를 높이는 데 도움이 된다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문제점 </a:t>
            </a:r>
            <a:r>
              <a:rPr lang="en-US" altLang="ko-KR"/>
              <a:t>: </a:t>
            </a:r>
            <a:r>
              <a:rPr lang="ko-KR" altLang="en-US"/>
              <a:t>이 추가 방법은 </a:t>
            </a:r>
            <a:r>
              <a:rPr lang="en-US" altLang="ko-KR"/>
              <a:t>simple and small motivation</a:t>
            </a:r>
            <a:r>
              <a:rPr lang="ko-KR" altLang="en-US"/>
              <a:t>을 충족 못시킴</a:t>
            </a:r>
          </a:p>
          <a:p>
            <a:endParaRPr lang="en-US" altLang="ko-KR"/>
          </a:p>
          <a:p>
            <a:r>
              <a:rPr lang="en-US" altLang="ko-KR"/>
              <a:t>sampling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논문의 주장은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 초반에 </a:t>
            </a:r>
            <a:r>
              <a:rPr lang="en-US" altLang="ko-KR"/>
              <a:t>sampling </a:t>
            </a:r>
            <a:r>
              <a:rPr lang="ko-KR" altLang="en-US"/>
              <a:t>횟수를 늘려야 </a:t>
            </a:r>
            <a:r>
              <a:rPr lang="en-US" altLang="ko-KR"/>
              <a:t>== </a:t>
            </a:r>
            <a:r>
              <a:rPr lang="ko-KR" altLang="en-US"/>
              <a:t>초기 샘플링 단계에서 </a:t>
            </a:r>
            <a:r>
              <a:rPr lang="en-US" altLang="ko-KR"/>
              <a:t>falling</a:t>
            </a:r>
            <a:r>
              <a:rPr lang="ko-KR" altLang="en-US"/>
              <a:t>할 확률을 높여야 </a:t>
            </a:r>
            <a:r>
              <a:rPr lang="en-US" altLang="ko-KR"/>
              <a:t>guidance </a:t>
            </a:r>
            <a:r>
              <a:rPr lang="ko-KR" altLang="en-US"/>
              <a:t>정보를 효과적으로 줄 수 있음 </a:t>
            </a:r>
            <a:endParaRPr lang="en-US" altLang="ko-KR"/>
          </a:p>
          <a:p>
            <a:endParaRPr lang="en-US" altLang="ko-KR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fkGroteskNeue"/>
              </a:rPr>
              <a:t>X</a:t>
            </a:r>
            <a:r>
              <a:rPr lang="ko-KR" altLang="en-US" b="0" i="0">
                <a:effectLst/>
                <a:latin typeface="fkGroteskNeue"/>
              </a:rPr>
              <a:t>축</a:t>
            </a:r>
            <a:r>
              <a:rPr lang="en-US" altLang="ko-KR" b="0" i="0">
                <a:effectLst/>
                <a:latin typeface="fkGroteskNeue"/>
              </a:rPr>
              <a:t>: </a:t>
            </a:r>
            <a:r>
              <a:rPr lang="ko-KR" altLang="en-US" b="0" i="0">
                <a:effectLst/>
                <a:latin typeface="fkGroteskNeue"/>
              </a:rPr>
              <a:t>샘플링 단계 </a:t>
            </a:r>
            <a:r>
              <a:rPr lang="en-US" altLang="ko-KR" b="0" i="0">
                <a:effectLst/>
                <a:latin typeface="fkGroteskNeue"/>
              </a:rPr>
              <a:t>(</a:t>
            </a:r>
            <a:r>
              <a:rPr lang="ko-KR" altLang="en-US" b="0" i="0">
                <a:effectLst/>
                <a:latin typeface="fkGroteskNeue"/>
              </a:rPr>
              <a:t>예</a:t>
            </a:r>
            <a:r>
              <a:rPr lang="en-US" altLang="ko-KR" b="0" i="0">
                <a:effectLst/>
                <a:latin typeface="fkGroteskNeue"/>
              </a:rPr>
              <a:t>: timesteps </a:t>
            </a:r>
            <a:r>
              <a:rPr lang="ko-KR" altLang="en-US" b="0" i="0">
                <a:effectLst/>
                <a:latin typeface="fkGroteskNeue"/>
              </a:rPr>
              <a:t>또는 </a:t>
            </a:r>
            <a:r>
              <a:rPr lang="en-US" altLang="ko-KR" b="0" i="0">
                <a:effectLst/>
                <a:latin typeface="fkGroteskNeue"/>
              </a:rPr>
              <a:t>iteration).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fkGroteskNeue"/>
              </a:rPr>
              <a:t>Y</a:t>
            </a:r>
            <a:r>
              <a:rPr lang="ko-KR" altLang="en-US" b="0" i="0">
                <a:effectLst/>
                <a:latin typeface="fkGroteskNeue"/>
              </a:rPr>
              <a:t>축</a:t>
            </a:r>
            <a:r>
              <a:rPr lang="en-US" altLang="ko-KR" b="0" i="0">
                <a:effectLst/>
                <a:latin typeface="fkGroteskNeue"/>
              </a:rPr>
              <a:t>: falling </a:t>
            </a:r>
            <a:r>
              <a:rPr lang="ko-KR" altLang="en-US" b="0" i="0">
                <a:effectLst/>
                <a:latin typeface="fkGroteskNeue"/>
              </a:rPr>
              <a:t>확률 또는 노이즈 감소율</a:t>
            </a:r>
            <a:r>
              <a:rPr lang="en-US" altLang="ko-KR" b="0" i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fkGroteskNeue"/>
              </a:rPr>
              <a:t>그래프가 초반에 급격히 감소하는 형태라면</a:t>
            </a:r>
            <a:r>
              <a:rPr lang="en-US" altLang="ko-KR" b="0" i="0">
                <a:effectLst/>
                <a:latin typeface="fkGroteskNeue"/>
              </a:rPr>
              <a:t>, </a:t>
            </a:r>
            <a:r>
              <a:rPr lang="ko-KR" altLang="en-US" b="0" i="0">
                <a:effectLst/>
                <a:latin typeface="fkGroteskNeue"/>
              </a:rPr>
              <a:t>이는 초기 단계에서 더 많은 샘플링이 이루어져 </a:t>
            </a:r>
            <a:r>
              <a:rPr lang="en-US" altLang="ko-KR" b="0" i="0">
                <a:effectLst/>
                <a:latin typeface="fkGroteskNeue"/>
              </a:rPr>
              <a:t>guidance </a:t>
            </a:r>
            <a:r>
              <a:rPr lang="ko-KR" altLang="en-US" b="0" i="0">
                <a:effectLst/>
                <a:latin typeface="fkGroteskNeue"/>
              </a:rPr>
              <a:t>정보를 효과적으로 전달하고 있다는 것을 나타냅니다</a:t>
            </a:r>
            <a:r>
              <a:rPr lang="en-US" altLang="ko-KR" b="0" i="0">
                <a:effectLst/>
                <a:latin typeface="fkGroteskNeue"/>
              </a:rPr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75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60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302.08453" TargetMode="External"/><Relationship Id="rId5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abs/2302.08453" TargetMode="External"/><Relationship Id="rId4" Type="http://schemas.openxmlformats.org/officeDocument/2006/relationships/hyperlink" Target="https://arxiv.org/abs/2302.0554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hyperlink" Target="https://github.com/TencentARC/T2I-Adapter/blob/main/train_sketch.py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github.com/TencentARC/T2I-Adapter/blob/7056c7fb080afc55ce246b2e8b5d0488977fc72f/ldm/models/diffusion/ddpm.py#L80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2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>
                <a:ea typeface="맑은 고딕"/>
              </a:rPr>
              <a:t>T2I-Adapter: </a:t>
            </a:r>
            <a:r>
              <a:rPr lang="en-US" altLang="ko-KR" sz="2800" b="1">
                <a:ea typeface="맑은 고딕"/>
              </a:rPr>
              <a:t>Learning Adapters to Dig Out More Controllable Ability for Text-to-Image Diffusion Models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2025-04-03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5C93DEC-2EF6-2239-5CFC-D1E6FBDB0746}"/>
              </a:ext>
            </a:extLst>
          </p:cNvPr>
          <p:cNvSpPr txBox="1"/>
          <p:nvPr/>
        </p:nvSpPr>
        <p:spPr>
          <a:xfrm>
            <a:off x="601766" y="1933074"/>
            <a:ext cx="1098846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1600"/>
              <a:t>C. Mou, X. Wang, L. Xie, Y. Wu, Z. Qi, Y. Shan, and X. Qie, “T2I-Adapter: Learning adapters to dig out more controllable ability for text-to-image diffusion models,” </a:t>
            </a:r>
            <a:r>
              <a:rPr lang="en-US" altLang="ko-KR" sz="1600" i="1">
                <a:effectLst/>
              </a:rPr>
              <a:t>in Proc. 38th AAAI Conf. Artif. Intell. (AAAI)</a:t>
            </a:r>
            <a:r>
              <a:rPr lang="en-US" altLang="ko-KR" sz="1600"/>
              <a:t>, 2024. Available: </a:t>
            </a:r>
            <a:r>
              <a:rPr lang="en-US" altLang="ko-KR" sz="1600">
                <a:effectLst/>
                <a:hlinkClick r:id="rId6"/>
              </a:rPr>
              <a:t>https://arxiv.org/abs/2302.08453</a:t>
            </a:r>
            <a:endParaRPr lang="en-US" altLang="ko-KR" sz="1600" dirty="0">
              <a:solidFill>
                <a:srgbClr val="FF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447725-41C7-4C55-CF7A-38165A6AC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Sampling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F87A0A-EA4D-0040-5CDC-580E59FB15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2664296"/>
          </a:xfrm>
        </p:spPr>
        <p:txBody>
          <a:bodyPr/>
          <a:lstStyle/>
          <a:p>
            <a:r>
              <a:rPr lang="en-US" altLang="ko-KR"/>
              <a:t>Sketch conditioning</a:t>
            </a:r>
          </a:p>
          <a:p>
            <a:pPr lvl="1"/>
            <a:r>
              <a:rPr lang="en-US" altLang="ko-KR" sz="1800" b="1"/>
              <a:t>prompt</a:t>
            </a:r>
            <a:r>
              <a:rPr lang="en-US" altLang="ko-KR" sz="1800"/>
              <a:t> = "a robot, mount fuji in the background, 4k photo, highly detailed"</a:t>
            </a:r>
          </a:p>
          <a:p>
            <a:pPr lvl="1"/>
            <a:r>
              <a:rPr lang="en-US" altLang="ko-KR" sz="1800" b="1"/>
              <a:t>negative_prompt </a:t>
            </a:r>
            <a:r>
              <a:rPr lang="en-US" altLang="ko-KR" sz="1800"/>
              <a:t>= "extra digit, fewer digits, cropped, worst quality, low quality, glitch, deformed, mutated, ugly, disfigured“</a:t>
            </a:r>
          </a:p>
          <a:p>
            <a:pPr lvl="1"/>
            <a:r>
              <a:rPr lang="en-US" altLang="ko-KR" sz="1800" b="1"/>
              <a:t>sampling resolution </a:t>
            </a:r>
            <a:r>
              <a:rPr lang="en-US" altLang="ko-KR" sz="1800"/>
              <a:t>: 1024*1024</a:t>
            </a:r>
          </a:p>
          <a:p>
            <a:pPr lvl="1"/>
            <a:r>
              <a:rPr lang="en-US" altLang="ko-KR" sz="1800" b="1"/>
              <a:t>GPU memory usage </a:t>
            </a:r>
            <a:r>
              <a:rPr lang="en-US" altLang="ko-KR" sz="1800"/>
              <a:t>: 9.7G</a:t>
            </a:r>
          </a:p>
          <a:p>
            <a:pPr lvl="1"/>
            <a:r>
              <a:rPr lang="en-US" altLang="ko-KR" sz="1800" b="1"/>
              <a:t>Sampling time </a:t>
            </a:r>
            <a:r>
              <a:rPr lang="en-US" altLang="ko-KR" sz="1800"/>
              <a:t>: 3min (30 inference step)</a:t>
            </a:r>
          </a:p>
          <a:p>
            <a:pPr lvl="1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878320-DE3E-3620-8183-9A180BF1C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311" y="3274315"/>
            <a:ext cx="2802412" cy="33278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11FAD8-0100-154D-54FF-A1F15B69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08" y="3274315"/>
            <a:ext cx="2727129" cy="34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25CD5BFF-CB88-5A21-420F-D257AF55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43" y="3645023"/>
            <a:ext cx="2490308" cy="295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D9AED-9F65-9DAA-D3B0-DCF295FA54C0}"/>
              </a:ext>
            </a:extLst>
          </p:cNvPr>
          <p:cNvSpPr txBox="1"/>
          <p:nvPr/>
        </p:nvSpPr>
        <p:spPr>
          <a:xfrm>
            <a:off x="8737935" y="2796971"/>
            <a:ext cx="200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/>
              <a:t>sampling output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B4932-8388-201D-D2E7-44DF31200807}"/>
              </a:ext>
            </a:extLst>
          </p:cNvPr>
          <p:cNvSpPr txBox="1"/>
          <p:nvPr/>
        </p:nvSpPr>
        <p:spPr>
          <a:xfrm>
            <a:off x="1798126" y="3275691"/>
            <a:ext cx="1122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/>
              <a:t>example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7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E551-8767-3976-458C-320E44C9A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41D31FD-FBE4-815A-F48F-552D98CB9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F31EDF-E2A2-774B-14D8-7190BE3F7F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52CC15-324B-3377-4E23-C55C48D1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83" y="888506"/>
            <a:ext cx="10098049" cy="1448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EA38D-BAD8-1A07-089A-4C5724FE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98" y="2477310"/>
            <a:ext cx="271500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4A8802-81FE-69CD-72E8-8F24ED1F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T2I</a:t>
            </a:r>
            <a:endParaRPr lang="ko-KR" alt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F6C56BFD-51E1-B0C9-5ED0-C2B3103A9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69216"/>
              </p:ext>
            </p:extLst>
          </p:nvPr>
        </p:nvGraphicFramePr>
        <p:xfrm>
          <a:off x="407369" y="768097"/>
          <a:ext cx="11377265" cy="556853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7732">
                  <a:extLst>
                    <a:ext uri="{9D8B030D-6E8A-4147-A177-3AD203B41FA5}">
                      <a16:colId xmlns:a16="http://schemas.microsoft.com/office/drawing/2014/main" val="1745350328"/>
                    </a:ext>
                  </a:extLst>
                </a:gridCol>
                <a:gridCol w="4470549">
                  <a:extLst>
                    <a:ext uri="{9D8B030D-6E8A-4147-A177-3AD203B41FA5}">
                      <a16:colId xmlns:a16="http://schemas.microsoft.com/office/drawing/2014/main" val="1548592793"/>
                    </a:ext>
                  </a:extLst>
                </a:gridCol>
                <a:gridCol w="1205503">
                  <a:extLst>
                    <a:ext uri="{9D8B030D-6E8A-4147-A177-3AD203B41FA5}">
                      <a16:colId xmlns:a16="http://schemas.microsoft.com/office/drawing/2014/main" val="3214083849"/>
                    </a:ext>
                  </a:extLst>
                </a:gridCol>
                <a:gridCol w="5143481">
                  <a:extLst>
                    <a:ext uri="{9D8B030D-6E8A-4147-A177-3AD203B41FA5}">
                      <a16:colId xmlns:a16="http://schemas.microsoft.com/office/drawing/2014/main" val="2279853867"/>
                    </a:ext>
                  </a:extLst>
                </a:gridCol>
              </a:tblGrid>
              <a:tr h="47036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No.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Title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Keyword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08365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chemeClr val="tx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High-Resolution Image Synthesis with Latent Diffusion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Text-to-Image Generation, VAE, Diffusion Models, Cross-Attention</a:t>
                      </a:r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Rombach, R., Blattmann, A., Lorenz, D., Esser, P., &amp; Ommer, B.,"High-Resolution Image Synthesis with Latent Diffusion Models,"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2022. Available: </a:t>
                      </a:r>
                      <a:r>
                        <a:rPr lang="en-US" altLang="ko-KR" sz="1000">
                          <a:effectLst/>
                          <a:hlinkClick r:id="rId3"/>
                        </a:rPr>
                        <a:t>https://arxiv.org/abs/2112.10752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017832"/>
                  </a:ext>
                </a:extLst>
              </a:tr>
              <a:tr h="845573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/>
                        <a:t>SDXL: Improving Latent Diffusion Models for High-Resolution Image Synthesis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D. Podell, Z. English, K. Lacey, A.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Blattmann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T.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Dockhorn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J. Müller, J. Penna, and R. Rombach, "SDXL: Improving Latent Diffusion Models for High-Resolution Image Synthesis,“, in Proc. the IEEE/CVF Conference on Computer Vision and Pattern Recognition (CVPR), 2023. Available: https://arxiv.org/abs/2307.01952.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85839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Adding Conditional Control to Text-to-Image Diffusion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LDM, zero convolution, trainable copy,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Image Conditioning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Lvmin Zhang, Anyi Rao, Maneesh Agrawala, “Adding Conditional Control to Text-to-Image Diffusion Models”,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2024. Available: </a:t>
                      </a:r>
                      <a:r>
                        <a:rPr lang="en-US" altLang="ko-KR" sz="1000">
                          <a:effectLst/>
                          <a:hlinkClick r:id="rId4"/>
                        </a:rPr>
                        <a:t>https://arxiv.org/abs/2302.05543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02063"/>
                  </a:ext>
                </a:extLst>
              </a:tr>
              <a:tr h="108247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solidFill>
                            <a:schemeClr val="tx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T2I-Adapter: Learning Adapters to Dig Out More Controllable Ability for Text-to-Image Diffusion Models</a:t>
                      </a:r>
                      <a:endParaRPr lang="en-US" sz="1200" dirty="0">
                        <a:solidFill>
                          <a:schemeClr val="tx1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LDM, Image Conditioning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C. Mou, X. Wang, L. Xie, Y. Wu, Z. Qi, Y. Shan, and X. Qie, “T2I-Adapter: Learning adapters to dig out more controllable ability for text-to-image diffusion models,” </a:t>
                      </a:r>
                      <a:r>
                        <a:rPr lang="en-US" altLang="ko-KR" sz="1000" i="1">
                          <a:effectLst/>
                        </a:rPr>
                        <a:t>in Proc. 38th AAAI Conf. Artif. Intell. (AAAI)</a:t>
                      </a:r>
                      <a:r>
                        <a:rPr lang="en-US" altLang="ko-KR" sz="1000"/>
                        <a:t>, 2024. Available: </a:t>
                      </a:r>
                      <a:r>
                        <a:rPr lang="en-US" altLang="ko-KR" sz="1000">
                          <a:effectLst/>
                          <a:hlinkClick r:id="rId5"/>
                        </a:rPr>
                        <a:t>https://arxiv.org/abs/2302.08453</a:t>
                      </a:r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64728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altLang="ko-KR" sz="1000" b="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857396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6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20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845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2629999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T2I-Adpater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Ablation 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Model Optimization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Training &amp; Experiment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Conclusion &amp; Limitation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Sampling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9D2F44-65CB-BB65-36F4-0EC59A4C0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CC89B-3241-9C31-ED58-9F5C3B1B86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/>
              <a:t>Text cannot provide accurate guidance</a:t>
            </a:r>
          </a:p>
          <a:p>
            <a:pPr lvl="1"/>
            <a:r>
              <a:rPr lang="en-US" altLang="ko-KR"/>
              <a:t>Issues with text prompts - </a:t>
            </a:r>
            <a:r>
              <a:rPr lang="en-US" altLang="ko-KR" sz="2000"/>
              <a:t>They do not provide accurate generation guidance that can fully align the internal knowledge of SD with external control.</a:t>
            </a:r>
          </a:p>
          <a:p>
            <a:pPr lvl="1"/>
            <a:r>
              <a:rPr lang="en-US" altLang="ko-KR"/>
              <a:t>Solve </a:t>
            </a:r>
            <a:r>
              <a:rPr lang="en-US" altLang="ko-KR" b="1"/>
              <a:t>“alignment”</a:t>
            </a:r>
            <a:r>
              <a:rPr lang="en-US" altLang="ko-KR"/>
              <a:t> issue – </a:t>
            </a:r>
            <a:r>
              <a:rPr lang="en-US" altLang="ko-KR" sz="2000"/>
              <a:t>T2I internal knowledge &amp; external control signal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CBBFE-C599-D81F-5847-3BDD755D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89" y="2356905"/>
            <a:ext cx="4613753" cy="4168439"/>
          </a:xfrm>
          <a:prstGeom prst="rect">
            <a:avLst/>
          </a:prstGeom>
        </p:spPr>
      </p:pic>
      <p:pic>
        <p:nvPicPr>
          <p:cNvPr id="1028" name="Picture 4" descr="Stable Diffusion Code Explained: train step &amp; timestep 차이점">
            <a:extLst>
              <a:ext uri="{FF2B5EF4-FFF2-40B4-BE49-F238E27FC236}">
                <a16:creationId xmlns:a16="http://schemas.microsoft.com/office/drawing/2014/main" id="{72976899-5437-3587-F906-405C1F4A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" y="2561361"/>
            <a:ext cx="5774499" cy="28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8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76475-BBD4-0BDC-1751-395DC0F8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D8B85B-5D95-A2C9-0396-6EAB65EFC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T2I-Adapter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940AA-4B7A-61A5-EF57-3B84E815E0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3"/>
            <a:ext cx="11319048" cy="2404381"/>
          </a:xfrm>
        </p:spPr>
        <p:txBody>
          <a:bodyPr/>
          <a:lstStyle/>
          <a:p>
            <a:r>
              <a:rPr lang="en-US" altLang="ko-KR"/>
              <a:t>pre-trained SD model (frozen) + several T2I-Adapters (activate)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C32CF-7790-6850-2741-356A6D003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10" y="1471220"/>
            <a:ext cx="9108476" cy="48224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8332DF-E2C6-496A-D6FB-ED51E6960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534" y="5311600"/>
            <a:ext cx="1789317" cy="6382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758DFF-B736-5370-A3FF-70D963F95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50" y="3696947"/>
            <a:ext cx="2257860" cy="2596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F97531-3576-E72D-700C-90CF15FE6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50" y="2150020"/>
            <a:ext cx="2762197" cy="1274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D1B772-150D-8F32-DD29-422D6F082B50}"/>
              </a:ext>
            </a:extLst>
          </p:cNvPr>
          <p:cNvSpPr txBox="1"/>
          <p:nvPr/>
        </p:nvSpPr>
        <p:spPr>
          <a:xfrm>
            <a:off x="173250" y="1782227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cf.</a:t>
            </a:r>
            <a:r>
              <a:rPr lang="ko-KR" altLang="en-US"/>
              <a:t> </a:t>
            </a:r>
            <a:r>
              <a:rPr lang="en-US" altLang="ko-KR"/>
              <a:t>Pixel</a:t>
            </a:r>
            <a:r>
              <a:rPr lang="ko-KR" altLang="en-US"/>
              <a:t> </a:t>
            </a:r>
            <a:r>
              <a:rPr lang="en-US" altLang="ko-KR"/>
              <a:t>Unshuffle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0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4A589-2A47-C793-0F7D-38DA1942B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16AAA7-3E79-6A7E-4639-DB64A8259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Ablation Study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75C93-68FE-A5DD-D285-7815DB960CB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1991022"/>
          </a:xfrm>
        </p:spPr>
        <p:txBody>
          <a:bodyPr/>
          <a:lstStyle/>
          <a:p>
            <a:r>
              <a:rPr lang="en-US" altLang="ko-KR"/>
              <a:t>Guidance Mode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8BC00E-F770-263C-CFA2-B69BA9F5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4" y="1473678"/>
            <a:ext cx="4995550" cy="2302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DD276-BE01-4F51-B018-D9D9DA5B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3" y="4102275"/>
            <a:ext cx="5438775" cy="255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A124BF-3F3D-9DD1-11B6-FA392639E2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998"/>
          <a:stretch/>
        </p:blipFill>
        <p:spPr>
          <a:xfrm>
            <a:off x="7870634" y="1088474"/>
            <a:ext cx="3724120" cy="5100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61A82-9427-3090-930B-98BC80A6DB5A}"/>
              </a:ext>
            </a:extLst>
          </p:cNvPr>
          <p:cNvSpPr txBox="1"/>
          <p:nvPr/>
        </p:nvSpPr>
        <p:spPr>
          <a:xfrm>
            <a:off x="7087555" y="2319357"/>
            <a:ext cx="1339850" cy="25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(4 ResNet + 2 ViTs)</a:t>
            </a:r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EAF60-740E-5C2F-FFA6-07D1A5486303}"/>
              </a:ext>
            </a:extLst>
          </p:cNvPr>
          <p:cNvSpPr txBox="1"/>
          <p:nvPr/>
        </p:nvSpPr>
        <p:spPr>
          <a:xfrm>
            <a:off x="7351474" y="674933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cf.</a:t>
            </a:r>
            <a:r>
              <a:rPr lang="ko-KR" altLang="en-US"/>
              <a:t> </a:t>
            </a:r>
            <a:r>
              <a:rPr lang="en-US" altLang="ko-KR"/>
              <a:t>ControlNet</a:t>
            </a:r>
            <a:r>
              <a:rPr lang="ko-KR" altLang="en-US"/>
              <a:t> </a:t>
            </a:r>
            <a:r>
              <a:rPr lang="en-US" altLang="ko-KR"/>
              <a:t>Structure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38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CD915-552A-6C02-22B6-245EA40B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327E41E-0B35-5489-3444-A395E0BD4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80" y="3340448"/>
            <a:ext cx="4173436" cy="7173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4DC8B4E-C14B-46B9-634F-70CBFFC8D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Model Optimization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5460F-56E6-58FD-BAF6-3309BAA9B8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/>
              <a:t>Optimization function</a:t>
            </a: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 sz="500"/>
          </a:p>
          <a:p>
            <a:r>
              <a:rPr lang="en-US" altLang="ko-KR"/>
              <a:t>Cubic function</a:t>
            </a:r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6E430F-AD90-7964-72F0-6D569AB0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74" y="1169733"/>
            <a:ext cx="6066983" cy="444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0A8A1C-7116-F3EF-2787-47D9B4C0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80" r="1482" b="35956"/>
          <a:stretch/>
        </p:blipFill>
        <p:spPr>
          <a:xfrm>
            <a:off x="465584" y="2999730"/>
            <a:ext cx="4584486" cy="1486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31D8DA-68B4-2985-B1DC-06E2BE1C0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955" y="548680"/>
            <a:ext cx="3355740" cy="3073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CC6549-8BC8-4FD0-8F5C-10EAF0EE3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196" y="2049789"/>
            <a:ext cx="5420313" cy="514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253CA-B599-63BE-FACB-464EE40F1893}"/>
              </a:ext>
            </a:extLst>
          </p:cNvPr>
          <p:cNvSpPr txBox="1"/>
          <p:nvPr/>
        </p:nvSpPr>
        <p:spPr>
          <a:xfrm>
            <a:off x="1407874" y="1721875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cf.</a:t>
            </a:r>
            <a:r>
              <a:rPr lang="ko-KR" altLang="en-US"/>
              <a:t> </a:t>
            </a:r>
            <a:r>
              <a:rPr lang="en-US" altLang="ko-KR"/>
              <a:t>ControlNet</a:t>
            </a:r>
            <a:r>
              <a:rPr lang="ko-KR" altLang="en-US"/>
              <a:t> </a:t>
            </a:r>
            <a:r>
              <a:rPr lang="en-US" altLang="ko-KR"/>
              <a:t>function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BDCD62-89B0-69BA-7930-1A2A32C1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2084" b="92657"/>
          <a:stretch/>
        </p:blipFill>
        <p:spPr>
          <a:xfrm>
            <a:off x="8806880" y="4273781"/>
            <a:ext cx="3281377" cy="2219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331E88-1943-799D-0D0F-04F66F7673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057" t="45119" r="34082" b="27561"/>
          <a:stretch/>
        </p:blipFill>
        <p:spPr>
          <a:xfrm>
            <a:off x="8699386" y="4619308"/>
            <a:ext cx="3388871" cy="825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27536D-3EB4-D810-F13F-2E9B7C5A8EC7}"/>
              </a:ext>
            </a:extLst>
          </p:cNvPr>
          <p:cNvSpPr txBox="1"/>
          <p:nvPr/>
        </p:nvSpPr>
        <p:spPr>
          <a:xfrm>
            <a:off x="8865096" y="5586290"/>
            <a:ext cx="2919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>
                <a:hlinkClick r:id="rId9"/>
              </a:rPr>
              <a:t>https://github.com/TencentARC/T2I-Adapter/blob/7056c7fb080afc55ce246b2e8b5d0488977fc72f/ldm/models/diffusion/ddpm.py#L808</a:t>
            </a:r>
            <a:endParaRPr lang="en-US" altLang="ko-KR" sz="700"/>
          </a:p>
          <a:p>
            <a:r>
              <a:rPr lang="fr-FR" altLang="ko-KR" sz="700"/>
              <a:t>T2I-Adapter/ldm/models/diffusion/ddpm.py</a:t>
            </a:r>
            <a:endParaRPr lang="ko-KR" altLang="en-US" sz="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AABF-2FB4-FE34-9BE5-EAEF7AA21557}"/>
              </a:ext>
            </a:extLst>
          </p:cNvPr>
          <p:cNvSpPr txBox="1"/>
          <p:nvPr/>
        </p:nvSpPr>
        <p:spPr>
          <a:xfrm>
            <a:off x="5141031" y="4046068"/>
            <a:ext cx="35583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>
                <a:hlinkClick r:id="rId10"/>
              </a:rPr>
              <a:t>https://github.com/TencentARC/T2I-Adapter/blob/main/train_sketch.py</a:t>
            </a:r>
            <a:endParaRPr lang="ko-KR" altLang="en-US" sz="8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CE40EE-9317-8CF9-1CCF-BEC6729BC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427" y="4357145"/>
            <a:ext cx="2827537" cy="4377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0BEB1D-6738-9827-4FCC-696DD5A09A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9613" y="4418579"/>
            <a:ext cx="2919537" cy="23038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8F45E7-A1A2-F18F-F127-797C2F137A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188" y="4794881"/>
            <a:ext cx="2549068" cy="203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8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2F45-8D1A-82FC-F66D-9C558C295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0B0741-8EE3-F63E-335E-CE1C96634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Training &amp; Experiment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B7BD8-C5DC-9475-A063-A26D43FE23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233758" cy="3331307"/>
          </a:xfrm>
        </p:spPr>
        <p:txBody>
          <a:bodyPr/>
          <a:lstStyle/>
          <a:p>
            <a:r>
              <a:rPr lang="en-US" altLang="ko-KR"/>
              <a:t>Training details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1EFFB-B0DC-F985-8DFF-97102A7C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" y="1257388"/>
            <a:ext cx="3461647" cy="2191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7F89C1-C5CE-6D15-37F9-1C029CC26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152" y="571019"/>
            <a:ext cx="7159943" cy="2865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F910C2-78EB-A7A1-07CD-8E78FFD8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658" y="3403781"/>
            <a:ext cx="9376758" cy="12139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7A25FF-D389-F66E-FC64-ED5BA2184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13" y="4588695"/>
            <a:ext cx="5108499" cy="2292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C214ED-C776-C141-C853-CD69EF70D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653" y="4696782"/>
            <a:ext cx="3148383" cy="24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8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96694-2FB4-2231-377E-AC7E4ECC1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9BC79B-DE1A-30FF-7B76-CF28A363F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Conclusion &amp; Limitation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3EEDC-F2B6-1653-B32C-1C4CB42F5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/>
              <a:t>Conclusion</a:t>
            </a:r>
          </a:p>
          <a:p>
            <a:pPr lvl="1"/>
            <a:r>
              <a:rPr lang="en-US" altLang="ko-KR"/>
              <a:t>Simple and lightweight design</a:t>
            </a:r>
          </a:p>
          <a:p>
            <a:pPr lvl="1"/>
            <a:r>
              <a:rPr lang="en-US" altLang="ko-KR"/>
              <a:t>Easily attached in a modular format</a:t>
            </a:r>
          </a:p>
          <a:p>
            <a:pPr lvl="1"/>
            <a:r>
              <a:rPr lang="en-US" altLang="ko-KR"/>
              <a:t>Various multi-adapter guidance are possible</a:t>
            </a:r>
          </a:p>
          <a:p>
            <a:pPr lvl="1"/>
            <a:r>
              <a:rPr lang="en-US" altLang="ko-KR"/>
              <a:t>Available image editing </a:t>
            </a:r>
          </a:p>
          <a:p>
            <a:r>
              <a:rPr lang="en-US" altLang="ko-KR"/>
              <a:t>Limitation</a:t>
            </a:r>
          </a:p>
          <a:p>
            <a:pPr lvl="1"/>
            <a:r>
              <a:rPr lang="en-US" altLang="ko-KR"/>
              <a:t>Multi-adapter guidance must be done manually</a:t>
            </a:r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2031491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6" ma:contentTypeDescription="새 문서를 만듭니다." ma:contentTypeScope="" ma:versionID="5b8ae8f1f82aec223f652edd2fe2ac53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6018d01f88989f45740ccebecce3ff92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581f4f-6acc-462e-a804-5f53744ac231" xsi:nil="true"/>
  </documentManagement>
</p:properties>
</file>

<file path=customXml/itemProps1.xml><?xml version="1.0" encoding="utf-8"?>
<ds:datastoreItem xmlns:ds="http://schemas.openxmlformats.org/officeDocument/2006/customXml" ds:itemID="{A54F949A-FF64-4C85-8CE1-966063A26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2017F-0B6A-4A33-80A3-869CB6EB1969}">
  <ds:schemaRefs>
    <ds:schemaRef ds:uri="22581f4f-6acc-462e-a804-5f53744ac23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28030</TotalTime>
  <Words>934</Words>
  <Application>Microsoft Office PowerPoint</Application>
  <PresentationFormat>와이드스크린</PresentationFormat>
  <Paragraphs>109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fkGroteskNeue</vt:lpstr>
      <vt:lpstr>마루 부리OTF 가는</vt:lpstr>
      <vt:lpstr>맑은 고딕</vt:lpstr>
      <vt:lpstr>Arial</vt:lpstr>
      <vt:lpstr>Arial Black</vt:lpstr>
      <vt:lpstr>Lato Light</vt:lpstr>
      <vt:lpstr>Times New Roman</vt:lpstr>
      <vt:lpstr>Wingdings</vt:lpstr>
      <vt:lpstr>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554</cp:revision>
  <cp:lastPrinted>2015-03-27T06:32:35Z</cp:lastPrinted>
  <dcterms:created xsi:type="dcterms:W3CDTF">2013-03-09T07:47:17Z</dcterms:created>
  <dcterms:modified xsi:type="dcterms:W3CDTF">2025-04-03T07:54:42Z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